
<file path=[Content_Types].xml><?xml version="1.0" encoding="utf-8"?>
<Types xmlns="http://schemas.openxmlformats.org/package/2006/content-types"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  <p:sldMasterId id="2147483660" r:id="rId2"/>
  </p:sldMasterIdLst>
  <p:sldIdLst>
    <p:sldId id="256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4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025E4-C43C-4B60-A503-EB27999735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256395-2FB9-4947-B6FA-0EE39B535BD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07EF5-9BD4-4841-A26E-996E48781E3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E67B41-9BE4-4C48-89C5-C4FD472EC5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77469-043F-49A5-B69C-F61D421CFA3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0132E0-8179-4FA5-B534-0243E633CE8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EDB822-33EE-4EB3-AE10-103D2D6A11FB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672F40-B82A-488E-9DBD-6849100C7C3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3826AC-0A02-4891-93CC-F9406B39821B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65048D-781A-439A-9F50-1EBEA62C2146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D3BE23-86A0-46D3-AFAA-9B2535D50821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21C22-E72B-4246-ADE5-2E2053AF35C8}" type="datetimeFigureOut">
              <a:rPr lang="en-US" smtClean="0"/>
              <a:pPr/>
              <a:t>3/5/10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DA676116-B182-4B2F-A733-D7AE28C4C57D}" type="slidenum">
              <a:rPr lang="en-GB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u="sng" dirty="0" smtClean="0"/>
              <a:t>Distance-Time Graphs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69880"/>
            <a:ext cx="6400800" cy="1752600"/>
          </a:xfrm>
        </p:spPr>
        <p:txBody>
          <a:bodyPr/>
          <a:lstStyle/>
          <a:p>
            <a:r>
              <a:rPr lang="en-GB" dirty="0" smtClean="0"/>
              <a:t>LO: Understand what the different gradients on a distance-time graph represent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4876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ea typeface="+mj-ea"/>
              </a:rPr>
              <a:t>Distance, Speed and Time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33400" y="1828800"/>
            <a:ext cx="5029200" cy="1004888"/>
            <a:chOff x="240" y="816"/>
            <a:chExt cx="3168" cy="633"/>
          </a:xfrm>
        </p:grpSpPr>
        <p:sp>
          <p:nvSpPr>
            <p:cNvPr id="15373" name="Text Box 3"/>
            <p:cNvSpPr txBox="1">
              <a:spLocks noChangeArrowheads="1"/>
            </p:cNvSpPr>
            <p:nvPr/>
          </p:nvSpPr>
          <p:spPr bwMode="auto">
            <a:xfrm>
              <a:off x="240" y="816"/>
              <a:ext cx="3168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FFFF"/>
                  </a:solidFill>
                </a:rPr>
                <a:t>Speed = distance (in metres)</a:t>
              </a:r>
            </a:p>
            <a:p>
              <a:pPr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FFFF"/>
                  </a:solidFill>
                </a:rPr>
                <a:t>	       time (in seconds)</a:t>
              </a:r>
            </a:p>
          </p:txBody>
        </p:sp>
        <p:sp>
          <p:nvSpPr>
            <p:cNvPr id="15374" name="Line 4"/>
            <p:cNvSpPr>
              <a:spLocks noChangeShapeType="1"/>
            </p:cNvSpPr>
            <p:nvPr/>
          </p:nvSpPr>
          <p:spPr bwMode="auto">
            <a:xfrm>
              <a:off x="1056" y="1152"/>
              <a:ext cx="1776" cy="0"/>
            </a:xfrm>
            <a:prstGeom prst="line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6019800" y="533400"/>
            <a:ext cx="2895600" cy="2438400"/>
            <a:chOff x="3744" y="768"/>
            <a:chExt cx="1824" cy="1536"/>
          </a:xfrm>
        </p:grpSpPr>
        <p:sp>
          <p:nvSpPr>
            <p:cNvPr id="15366" name="AutoShape 6"/>
            <p:cNvSpPr>
              <a:spLocks noChangeArrowheads="1"/>
            </p:cNvSpPr>
            <p:nvPr/>
          </p:nvSpPr>
          <p:spPr bwMode="auto">
            <a:xfrm>
              <a:off x="3744" y="768"/>
              <a:ext cx="1824" cy="1536"/>
            </a:xfrm>
            <a:prstGeom prst="flowChartExtract">
              <a:avLst/>
            </a:prstGeom>
            <a:noFill/>
            <a:ln w="38100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  <p:sp>
          <p:nvSpPr>
            <p:cNvPr id="15367" name="Text Box 7"/>
            <p:cNvSpPr txBox="1">
              <a:spLocks noChangeArrowheads="1"/>
            </p:cNvSpPr>
            <p:nvPr/>
          </p:nvSpPr>
          <p:spPr bwMode="auto">
            <a:xfrm>
              <a:off x="4512" y="1056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800" smtClean="0">
                  <a:solidFill>
                    <a:srgbClr val="FFFF99"/>
                  </a:solidFill>
                </a:rPr>
                <a:t>D</a:t>
              </a:r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4944" y="1920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800" dirty="0" smtClean="0">
                  <a:solidFill>
                    <a:srgbClr val="FFFF99"/>
                  </a:solidFill>
                </a:rPr>
                <a:t>T</a:t>
              </a: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4032" y="1920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800" dirty="0" smtClean="0">
                  <a:solidFill>
                    <a:srgbClr val="FFFF99"/>
                  </a:solidFill>
                </a:rPr>
                <a:t>S</a:t>
              </a:r>
            </a:p>
          </p:txBody>
        </p:sp>
        <p:sp>
          <p:nvSpPr>
            <p:cNvPr id="15370" name="Line 10"/>
            <p:cNvSpPr>
              <a:spLocks noChangeShapeType="1"/>
            </p:cNvSpPr>
            <p:nvPr/>
          </p:nvSpPr>
          <p:spPr bwMode="auto">
            <a:xfrm>
              <a:off x="4224" y="1632"/>
              <a:ext cx="816" cy="1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 flipV="1">
              <a:off x="4512" y="1920"/>
              <a:ext cx="240" cy="24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15372" name="Line 12"/>
            <p:cNvSpPr>
              <a:spLocks noChangeShapeType="1"/>
            </p:cNvSpPr>
            <p:nvPr/>
          </p:nvSpPr>
          <p:spPr bwMode="auto">
            <a:xfrm flipH="1" flipV="1">
              <a:off x="4512" y="1920"/>
              <a:ext cx="240" cy="24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57200" y="3657600"/>
            <a:ext cx="8305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smtClean="0">
                <a:solidFill>
                  <a:srgbClr val="FFFFFF"/>
                </a:solidFill>
              </a:rPr>
              <a:t>Dave walks 200 metres in 40 seconds.  What is his speed?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smtClean="0">
                <a:solidFill>
                  <a:srgbClr val="FFFFFF"/>
                </a:solidFill>
              </a:rPr>
              <a:t>Laura covers 2km in 1,000 seconds.  What is her speed?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smtClean="0">
                <a:solidFill>
                  <a:srgbClr val="FFFFFF"/>
                </a:solidFill>
              </a:rPr>
              <a:t>How long would it take to run 100 metres if you run at 10m/s?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smtClean="0">
                <a:solidFill>
                  <a:srgbClr val="FFFFFF"/>
                </a:solidFill>
              </a:rPr>
              <a:t>Steve travels at 50m/s for 20s.  How far does he go?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smtClean="0">
                <a:solidFill>
                  <a:srgbClr val="FFFFFF"/>
                </a:solidFill>
              </a:rPr>
              <a:t>Susan drives her car at 85mph (about 40m/s).  How long does it take her to drive 20km?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813" name="Group 477"/>
          <p:cNvGraphicFramePr>
            <a:graphicFrameLocks noGrp="1"/>
          </p:cNvGraphicFramePr>
          <p:nvPr/>
        </p:nvGraphicFramePr>
        <p:xfrm>
          <a:off x="1905000" y="1524000"/>
          <a:ext cx="5791200" cy="3454400"/>
        </p:xfrm>
        <a:graphic>
          <a:graphicData uri="http://schemas.openxmlformats.org/drawingml/2006/table">
            <a:tbl>
              <a:tblPr/>
              <a:tblGrid>
                <a:gridCol w="1158875"/>
                <a:gridCol w="1157288"/>
                <a:gridCol w="1158875"/>
                <a:gridCol w="1157287"/>
                <a:gridCol w="1158875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9371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ea typeface="+mj-ea"/>
              </a:rPr>
              <a:t>Distance-time graphs</a:t>
            </a:r>
          </a:p>
        </p:txBody>
      </p:sp>
      <p:sp>
        <p:nvSpPr>
          <p:cNvPr id="14411" name="Line 75"/>
          <p:cNvSpPr>
            <a:spLocks noChangeShapeType="1"/>
          </p:cNvSpPr>
          <p:nvPr/>
        </p:nvSpPr>
        <p:spPr bwMode="auto">
          <a:xfrm flipV="1">
            <a:off x="1905000" y="4114800"/>
            <a:ext cx="1143000" cy="8382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4601" name="Line 265"/>
          <p:cNvSpPr>
            <a:spLocks noChangeShapeType="1"/>
          </p:cNvSpPr>
          <p:nvPr/>
        </p:nvSpPr>
        <p:spPr bwMode="auto">
          <a:xfrm flipV="1">
            <a:off x="3048000" y="4114800"/>
            <a:ext cx="1219200" cy="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4814" name="Line 478"/>
          <p:cNvSpPr>
            <a:spLocks noChangeShapeType="1"/>
          </p:cNvSpPr>
          <p:nvPr/>
        </p:nvSpPr>
        <p:spPr bwMode="auto">
          <a:xfrm flipV="1">
            <a:off x="4267200" y="1524000"/>
            <a:ext cx="1066800" cy="25908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grpSp>
        <p:nvGrpSpPr>
          <p:cNvPr id="2" name="Group 504"/>
          <p:cNvGrpSpPr>
            <a:grpSpLocks/>
          </p:cNvGrpSpPr>
          <p:nvPr/>
        </p:nvGrpSpPr>
        <p:grpSpPr bwMode="auto">
          <a:xfrm>
            <a:off x="4191000" y="3124200"/>
            <a:ext cx="4648200" cy="3514725"/>
            <a:chOff x="2640" y="1968"/>
            <a:chExt cx="2928" cy="2214"/>
          </a:xfrm>
        </p:grpSpPr>
        <p:sp>
          <p:nvSpPr>
            <p:cNvPr id="17461" name="Text Box 482"/>
            <p:cNvSpPr txBox="1">
              <a:spLocks noChangeArrowheads="1"/>
            </p:cNvSpPr>
            <p:nvPr/>
          </p:nvSpPr>
          <p:spPr bwMode="auto">
            <a:xfrm>
              <a:off x="2640" y="3600"/>
              <a:ext cx="2928" cy="58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mtClean="0">
                  <a:solidFill>
                    <a:srgbClr val="000000"/>
                  </a:solidFill>
                </a:rPr>
                <a:t>3) Steeper diagonal line =</a:t>
              </a:r>
            </a:p>
            <a:p>
              <a:pPr marL="457200" indent="-457200" defTabSz="914400" fontAlgn="base">
                <a:spcBef>
                  <a:spcPct val="50000"/>
                </a:spcBef>
                <a:spcAft>
                  <a:spcPct val="0"/>
                </a:spcAft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17462" name="AutoShape 491"/>
            <p:cNvSpPr>
              <a:spLocks noChangeArrowheads="1"/>
            </p:cNvSpPr>
            <p:nvPr/>
          </p:nvSpPr>
          <p:spPr bwMode="auto">
            <a:xfrm rot="-5783162">
              <a:off x="2283" y="2709"/>
              <a:ext cx="1632" cy="149"/>
            </a:xfrm>
            <a:prstGeom prst="rightArrow">
              <a:avLst>
                <a:gd name="adj1" fmla="val 50000"/>
                <a:gd name="adj2" fmla="val 273826"/>
              </a:avLst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499"/>
          <p:cNvGrpSpPr>
            <a:grpSpLocks/>
          </p:cNvGrpSpPr>
          <p:nvPr/>
        </p:nvGrpSpPr>
        <p:grpSpPr bwMode="auto">
          <a:xfrm>
            <a:off x="381000" y="4570413"/>
            <a:ext cx="2819400" cy="2068512"/>
            <a:chOff x="240" y="2879"/>
            <a:chExt cx="1776" cy="1303"/>
          </a:xfrm>
        </p:grpSpPr>
        <p:sp>
          <p:nvSpPr>
            <p:cNvPr id="17459" name="Text Box 481"/>
            <p:cNvSpPr txBox="1">
              <a:spLocks noChangeArrowheads="1"/>
            </p:cNvSpPr>
            <p:nvPr/>
          </p:nvSpPr>
          <p:spPr bwMode="auto">
            <a:xfrm>
              <a:off x="240" y="3600"/>
              <a:ext cx="1776" cy="58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  <a:buFontTx/>
                <a:buAutoNum type="arabicParenR"/>
              </a:pPr>
              <a:r>
                <a:rPr lang="en-GB" smtClean="0">
                  <a:solidFill>
                    <a:srgbClr val="000000"/>
                  </a:solidFill>
                </a:rPr>
                <a:t>Diagonal line =</a:t>
              </a:r>
            </a:p>
            <a:p>
              <a:pPr marL="457200" indent="-457200" defTabSz="914400" fontAlgn="base">
                <a:spcBef>
                  <a:spcPct val="50000"/>
                </a:spcBef>
                <a:spcAft>
                  <a:spcPct val="0"/>
                </a:spcAft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17460" name="AutoShape 492"/>
            <p:cNvSpPr>
              <a:spLocks noChangeArrowheads="1"/>
            </p:cNvSpPr>
            <p:nvPr/>
          </p:nvSpPr>
          <p:spPr bwMode="auto">
            <a:xfrm rot="-5828502">
              <a:off x="1197" y="3170"/>
              <a:ext cx="720" cy="137"/>
            </a:xfrm>
            <a:prstGeom prst="rightArrow">
              <a:avLst>
                <a:gd name="adj1" fmla="val 50000"/>
                <a:gd name="adj2" fmla="val 131387"/>
              </a:avLst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503"/>
          <p:cNvGrpSpPr>
            <a:grpSpLocks/>
          </p:cNvGrpSpPr>
          <p:nvPr/>
        </p:nvGrpSpPr>
        <p:grpSpPr bwMode="auto">
          <a:xfrm>
            <a:off x="228600" y="1066800"/>
            <a:ext cx="3049588" cy="2959100"/>
            <a:chOff x="144" y="672"/>
            <a:chExt cx="1921" cy="1864"/>
          </a:xfrm>
        </p:grpSpPr>
        <p:sp>
          <p:nvSpPr>
            <p:cNvPr id="17457" name="Text Box 484"/>
            <p:cNvSpPr txBox="1">
              <a:spLocks noChangeArrowheads="1"/>
            </p:cNvSpPr>
            <p:nvPr/>
          </p:nvSpPr>
          <p:spPr bwMode="auto">
            <a:xfrm>
              <a:off x="144" y="672"/>
              <a:ext cx="1920" cy="58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dirty="0" smtClean="0">
                  <a:solidFill>
                    <a:srgbClr val="000000"/>
                  </a:solidFill>
                </a:rPr>
                <a:t>2) Horizontal line =</a:t>
              </a:r>
            </a:p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endParaRPr lang="en-GB" sz="24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17458" name="AutoShape 493"/>
            <p:cNvSpPr>
              <a:spLocks noChangeArrowheads="1"/>
            </p:cNvSpPr>
            <p:nvPr/>
          </p:nvSpPr>
          <p:spPr bwMode="auto">
            <a:xfrm rot="3676838">
              <a:off x="1301" y="1771"/>
              <a:ext cx="1336" cy="193"/>
            </a:xfrm>
            <a:prstGeom prst="rightArrow">
              <a:avLst>
                <a:gd name="adj1" fmla="val 50000"/>
                <a:gd name="adj2" fmla="val 173057"/>
              </a:avLst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17449" name="Text Box 501"/>
          <p:cNvSpPr txBox="1">
            <a:spLocks noChangeArrowheads="1"/>
          </p:cNvSpPr>
          <p:nvPr/>
        </p:nvSpPr>
        <p:spPr bwMode="auto">
          <a:xfrm>
            <a:off x="0" y="2667000"/>
            <a:ext cx="1219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smtClean="0">
                <a:solidFill>
                  <a:srgbClr val="FFFFFF"/>
                </a:solidFill>
              </a:rPr>
              <a:t>Distance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smtClean="0">
                <a:solidFill>
                  <a:srgbClr val="FFFFFF"/>
                </a:solidFill>
              </a:rPr>
              <a:t>(metres)</a:t>
            </a:r>
          </a:p>
        </p:txBody>
      </p:sp>
      <p:sp>
        <p:nvSpPr>
          <p:cNvPr id="17450" name="Text Box 502"/>
          <p:cNvSpPr txBox="1">
            <a:spLocks noChangeArrowheads="1"/>
          </p:cNvSpPr>
          <p:nvPr/>
        </p:nvSpPr>
        <p:spPr bwMode="auto">
          <a:xfrm>
            <a:off x="7924800" y="40386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smtClean="0">
                <a:solidFill>
                  <a:srgbClr val="FFFFFF"/>
                </a:solidFill>
              </a:rPr>
              <a:t>Time/s</a:t>
            </a:r>
          </a:p>
        </p:txBody>
      </p:sp>
      <p:sp>
        <p:nvSpPr>
          <p:cNvPr id="17451" name="Text Box 506"/>
          <p:cNvSpPr txBox="1">
            <a:spLocks noChangeArrowheads="1"/>
          </p:cNvSpPr>
          <p:nvPr/>
        </p:nvSpPr>
        <p:spPr bwMode="auto">
          <a:xfrm>
            <a:off x="595313" y="6196013"/>
            <a:ext cx="2424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endParaRPr lang="en-US" sz="2400" smtClean="0">
              <a:solidFill>
                <a:srgbClr val="FFFFFF"/>
              </a:solidFill>
            </a:endParaRPr>
          </a:p>
        </p:txBody>
      </p:sp>
      <p:sp>
        <p:nvSpPr>
          <p:cNvPr id="14844" name="Text Box 508"/>
          <p:cNvSpPr txBox="1">
            <a:spLocks noChangeArrowheads="1"/>
          </p:cNvSpPr>
          <p:nvPr/>
        </p:nvSpPr>
        <p:spPr bwMode="auto">
          <a:xfrm>
            <a:off x="493713" y="6042025"/>
            <a:ext cx="2597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3333CC"/>
                </a:solidFill>
              </a:rPr>
              <a:t>CONSTANT SPEED</a:t>
            </a:r>
          </a:p>
        </p:txBody>
      </p:sp>
      <p:sp>
        <p:nvSpPr>
          <p:cNvPr id="14845" name="Text Box 509"/>
          <p:cNvSpPr txBox="1">
            <a:spLocks noChangeArrowheads="1"/>
          </p:cNvSpPr>
          <p:nvPr/>
        </p:nvSpPr>
        <p:spPr bwMode="auto">
          <a:xfrm>
            <a:off x="493713" y="1427163"/>
            <a:ext cx="25257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3333CC"/>
                </a:solidFill>
              </a:rPr>
              <a:t>STATIONARY</a:t>
            </a:r>
          </a:p>
        </p:txBody>
      </p:sp>
      <p:sp>
        <p:nvSpPr>
          <p:cNvPr id="17454" name="Text Box 510"/>
          <p:cNvSpPr txBox="1">
            <a:spLocks noChangeArrowheads="1"/>
          </p:cNvSpPr>
          <p:nvPr/>
        </p:nvSpPr>
        <p:spPr bwMode="auto">
          <a:xfrm>
            <a:off x="4683125" y="6181725"/>
            <a:ext cx="3711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FFFFFF"/>
              </a:solidFill>
            </a:endParaRPr>
          </a:p>
        </p:txBody>
      </p:sp>
      <p:sp>
        <p:nvSpPr>
          <p:cNvPr id="17455" name="Text Box 511"/>
          <p:cNvSpPr txBox="1">
            <a:spLocks noChangeArrowheads="1"/>
          </p:cNvSpPr>
          <p:nvPr/>
        </p:nvSpPr>
        <p:spPr bwMode="auto">
          <a:xfrm>
            <a:off x="4441825" y="6226175"/>
            <a:ext cx="428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endParaRPr lang="en-US" sz="2400" smtClean="0">
              <a:solidFill>
                <a:srgbClr val="FFFFFF"/>
              </a:solidFill>
            </a:endParaRPr>
          </a:p>
        </p:txBody>
      </p:sp>
      <p:sp>
        <p:nvSpPr>
          <p:cNvPr id="14848" name="Text Box 512"/>
          <p:cNvSpPr txBox="1">
            <a:spLocks noChangeArrowheads="1"/>
          </p:cNvSpPr>
          <p:nvPr/>
        </p:nvSpPr>
        <p:spPr bwMode="auto">
          <a:xfrm>
            <a:off x="4383088" y="6138863"/>
            <a:ext cx="42100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3333CC"/>
                </a:solidFill>
              </a:rPr>
              <a:t>CONSTANT SPEED (FASTER)</a:t>
            </a:r>
          </a:p>
        </p:txBody>
      </p:sp>
      <p:sp>
        <p:nvSpPr>
          <p:cNvPr id="24" name="Line 479"/>
          <p:cNvSpPr>
            <a:spLocks noChangeShapeType="1"/>
          </p:cNvSpPr>
          <p:nvPr/>
        </p:nvSpPr>
        <p:spPr bwMode="auto">
          <a:xfrm flipH="1" flipV="1">
            <a:off x="5334000" y="1524000"/>
            <a:ext cx="2362200" cy="3429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25" name="Text Box 483"/>
          <p:cNvSpPr txBox="1">
            <a:spLocks noChangeArrowheads="1"/>
          </p:cNvSpPr>
          <p:nvPr/>
        </p:nvSpPr>
        <p:spPr bwMode="auto">
          <a:xfrm>
            <a:off x="6379029" y="1175657"/>
            <a:ext cx="2590800" cy="1477328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dirty="0" smtClean="0">
                <a:solidFill>
                  <a:srgbClr val="000000"/>
                </a:solidFill>
              </a:rPr>
              <a:t>4) Diagonal line downwards =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</a:endParaRP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endParaRPr lang="en-GB" b="1" dirty="0" smtClean="0">
              <a:solidFill>
                <a:srgbClr val="3333CC"/>
              </a:solidFill>
            </a:endParaRPr>
          </a:p>
        </p:txBody>
      </p:sp>
      <p:sp>
        <p:nvSpPr>
          <p:cNvPr id="26" name="AutoShape 489"/>
          <p:cNvSpPr>
            <a:spLocks noChangeArrowheads="1"/>
          </p:cNvSpPr>
          <p:nvPr/>
        </p:nvSpPr>
        <p:spPr bwMode="auto">
          <a:xfrm rot="8416817">
            <a:off x="6574970" y="2884713"/>
            <a:ext cx="1136650" cy="228600"/>
          </a:xfrm>
          <a:prstGeom prst="rightArrow">
            <a:avLst>
              <a:gd name="adj1" fmla="val 50000"/>
              <a:gd name="adj2" fmla="val 124306"/>
            </a:avLst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FFFFFF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70172" y="1772531"/>
            <a:ext cx="28738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3333CC"/>
                </a:solidFill>
              </a:rPr>
              <a:t>CONSTANT SPEED (OTHER DIRECTION)</a:t>
            </a:r>
            <a:endParaRPr lang="en-GB" b="1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11" grpId="0" animBg="1"/>
      <p:bldP spid="14601" grpId="0" animBg="1"/>
      <p:bldP spid="14814" grpId="0" animBg="1"/>
      <p:bldP spid="14844" grpId="0" autoUpdateAnimBg="0"/>
      <p:bldP spid="14845" grpId="0" autoUpdateAnimBg="0"/>
      <p:bldP spid="14845" grpId="1"/>
      <p:bldP spid="14848" grpId="0" autoUpdateAnimBg="0"/>
      <p:bldP spid="24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5"/>
          <p:cNvSpPr txBox="1">
            <a:spLocks noChangeArrowheads="1"/>
          </p:cNvSpPr>
          <p:nvPr/>
        </p:nvSpPr>
        <p:spPr bwMode="auto">
          <a:xfrm>
            <a:off x="1143000" y="0"/>
            <a:ext cx="7620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40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30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20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10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18435" name="Text Box 36"/>
          <p:cNvSpPr txBox="1">
            <a:spLocks noChangeArrowheads="1"/>
          </p:cNvSpPr>
          <p:nvPr/>
        </p:nvSpPr>
        <p:spPr bwMode="auto">
          <a:xfrm>
            <a:off x="2743200" y="40386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20	   40	     60	        80	100</a:t>
            </a:r>
          </a:p>
        </p:txBody>
      </p:sp>
      <p:sp>
        <p:nvSpPr>
          <p:cNvPr id="18436" name="Text Box 57"/>
          <p:cNvSpPr txBox="1">
            <a:spLocks noChangeArrowheads="1"/>
          </p:cNvSpPr>
          <p:nvPr/>
        </p:nvSpPr>
        <p:spPr bwMode="auto">
          <a:xfrm>
            <a:off x="304800" y="4724400"/>
            <a:ext cx="85344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smtClean="0">
                <a:solidFill>
                  <a:srgbClr val="CCCCFF"/>
                </a:solidFill>
              </a:rPr>
              <a:t>What is the speed during the first 20 seconds?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smtClean="0">
                <a:solidFill>
                  <a:srgbClr val="CCCCFF"/>
                </a:solidFill>
              </a:rPr>
              <a:t>How far is the object from the start after 60 seconds?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smtClean="0">
                <a:solidFill>
                  <a:srgbClr val="CCCCFF"/>
                </a:solidFill>
              </a:rPr>
              <a:t>What is the speed during the last 40 seconds?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smtClean="0">
                <a:solidFill>
                  <a:srgbClr val="CCCCFF"/>
                </a:solidFill>
              </a:rPr>
              <a:t>When was the object travelling the fastest?</a:t>
            </a:r>
          </a:p>
        </p:txBody>
      </p:sp>
      <p:graphicFrame>
        <p:nvGraphicFramePr>
          <p:cNvPr id="17466" name="Group 58"/>
          <p:cNvGraphicFramePr>
            <a:graphicFrameLocks noGrp="1"/>
          </p:cNvGraphicFramePr>
          <p:nvPr/>
        </p:nvGraphicFramePr>
        <p:xfrm>
          <a:off x="1905000" y="533400"/>
          <a:ext cx="5791200" cy="3454400"/>
        </p:xfrm>
        <a:graphic>
          <a:graphicData uri="http://schemas.openxmlformats.org/drawingml/2006/table">
            <a:tbl>
              <a:tblPr/>
              <a:tblGrid>
                <a:gridCol w="1158875"/>
                <a:gridCol w="1157288"/>
                <a:gridCol w="1158875"/>
                <a:gridCol w="1157287"/>
                <a:gridCol w="1158875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69" name="Line 90"/>
          <p:cNvSpPr>
            <a:spLocks noChangeShapeType="1"/>
          </p:cNvSpPr>
          <p:nvPr/>
        </p:nvSpPr>
        <p:spPr bwMode="auto">
          <a:xfrm flipV="1">
            <a:off x="1905000" y="3124200"/>
            <a:ext cx="1143000" cy="8382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0" name="Line 91"/>
          <p:cNvSpPr>
            <a:spLocks noChangeShapeType="1"/>
          </p:cNvSpPr>
          <p:nvPr/>
        </p:nvSpPr>
        <p:spPr bwMode="auto">
          <a:xfrm flipV="1">
            <a:off x="3048000" y="3124200"/>
            <a:ext cx="1219200" cy="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1" name="Line 92"/>
          <p:cNvSpPr>
            <a:spLocks noChangeShapeType="1"/>
          </p:cNvSpPr>
          <p:nvPr/>
        </p:nvSpPr>
        <p:spPr bwMode="auto">
          <a:xfrm flipV="1">
            <a:off x="4267200" y="533400"/>
            <a:ext cx="1066800" cy="25908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2" name="Line 93"/>
          <p:cNvSpPr>
            <a:spLocks noChangeShapeType="1"/>
          </p:cNvSpPr>
          <p:nvPr/>
        </p:nvSpPr>
        <p:spPr bwMode="auto">
          <a:xfrm flipH="1" flipV="1">
            <a:off x="5334000" y="533400"/>
            <a:ext cx="2362200" cy="3429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3" name="Text Box 94"/>
          <p:cNvSpPr txBox="1">
            <a:spLocks noChangeArrowheads="1"/>
          </p:cNvSpPr>
          <p:nvPr/>
        </p:nvSpPr>
        <p:spPr bwMode="auto">
          <a:xfrm>
            <a:off x="0" y="1447800"/>
            <a:ext cx="1219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smtClean="0">
                <a:solidFill>
                  <a:srgbClr val="FFFFFF"/>
                </a:solidFill>
              </a:rPr>
              <a:t>Distance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smtClean="0">
                <a:solidFill>
                  <a:srgbClr val="FFFFFF"/>
                </a:solidFill>
              </a:rPr>
              <a:t>(metres)</a:t>
            </a:r>
          </a:p>
        </p:txBody>
      </p:sp>
      <p:sp>
        <p:nvSpPr>
          <p:cNvPr id="18474" name="Text Box 95"/>
          <p:cNvSpPr txBox="1">
            <a:spLocks noChangeArrowheads="1"/>
          </p:cNvSpPr>
          <p:nvPr/>
        </p:nvSpPr>
        <p:spPr bwMode="auto">
          <a:xfrm>
            <a:off x="7924800" y="34290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smtClean="0">
                <a:solidFill>
                  <a:srgbClr val="FFFFFF"/>
                </a:solidFill>
              </a:rPr>
              <a:t>Time/s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221162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 smtClean="0"/>
              <a:t>Write a short story (four bullet points) of a journey you have taken e.g. going home from school, walking from M9 to the Library, etc.</a:t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Give it to your partner for them to </a:t>
            </a:r>
            <a:r>
              <a:rPr lang="en-GB" sz="3600" dirty="0" smtClean="0">
                <a:solidFill>
                  <a:srgbClr val="2D2DB9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sketch a distance-</a:t>
            </a:r>
            <a:r>
              <a:rPr lang="en-GB" sz="3600" smtClean="0">
                <a:solidFill>
                  <a:srgbClr val="2D2DB9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time </a:t>
            </a:r>
            <a:r>
              <a:rPr lang="en-GB" sz="3600" smtClean="0">
                <a:solidFill>
                  <a:srgbClr val="2D2DB9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graph.</a:t>
            </a:r>
            <a:endParaRPr lang="en-GB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omic Sans MS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277</Words>
  <Application>Microsoft Macintosh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Default Design</vt:lpstr>
      <vt:lpstr>Distance-Time Graphs</vt:lpstr>
      <vt:lpstr>Distance, Speed and Time</vt:lpstr>
      <vt:lpstr>Distance-time graphs</vt:lpstr>
      <vt:lpstr>Slide 4</vt:lpstr>
      <vt:lpstr>Write a short story (four bullet points) of a journey you have taken e.g. going home from school, walking from M9 to the Library, etc.  Give it to your partner for them to sketch a distance-time graph.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Terminal Velocity</dc:title>
  <dc:creator>Mr N. Keefe</dc:creator>
  <cp:lastModifiedBy>Mr N. Keefe</cp:lastModifiedBy>
  <cp:revision>5</cp:revision>
  <dcterms:created xsi:type="dcterms:W3CDTF">2010-03-05T15:37:21Z</dcterms:created>
  <dcterms:modified xsi:type="dcterms:W3CDTF">2010-03-05T15:38:14Z</dcterms:modified>
</cp:coreProperties>
</file>