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</p:sldMasterIdLst>
  <p:sldIdLst>
    <p:sldId id="256" r:id="rId3"/>
    <p:sldId id="267" r:id="rId4"/>
    <p:sldId id="268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025E4-C43C-4B60-A503-EB27999735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256395-2FB9-4947-B6FA-0EE39B535BD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07EF5-9BD4-4841-A26E-996E48781E3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E67B41-9BE4-4C48-89C5-C4FD472EC5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77469-043F-49A5-B69C-F61D421CFA3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0132E0-8179-4FA5-B534-0243E633CE8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EDB822-33EE-4EB3-AE10-103D2D6A11FB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672F40-B82A-488E-9DBD-6849100C7C3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3826AC-0A02-4891-93CC-F9406B39821B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65048D-781A-439A-9F50-1EBEA62C2146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D3BE23-86A0-46D3-AFAA-9B2535D50821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21C22-E72B-4246-ADE5-2E2053AF35C8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2A248-C183-C147-80A4-C87560695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DA676116-B182-4B2F-A733-D7AE28C4C57D}" type="slidenum">
              <a:rPr lang="en-GB" smtClean="0">
                <a:solidFill>
                  <a:srgbClr val="000000"/>
                </a:solidFill>
                <a:ea typeface="ＭＳ Ｐゴシック" charset="-128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mtClean="0">
              <a:solidFill>
                <a:srgbClr val="000000"/>
              </a:solidFill>
              <a:ea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u="sng" dirty="0" smtClean="0"/>
              <a:t>Velocity-Time Graphs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5915" y="1269879"/>
            <a:ext cx="7151914" cy="2801378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LO: Understand what the different gradients on a velocity-time graph represent</a:t>
            </a:r>
          </a:p>
          <a:p>
            <a:endParaRPr lang="en-GB" dirty="0" smtClean="0"/>
          </a:p>
          <a:p>
            <a:r>
              <a:rPr lang="en-GB" i="1" dirty="0" smtClean="0"/>
              <a:t>(HT: Be able to calculate the total distance from the area under a velocity-time graph)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ea typeface="+mj-ea"/>
              </a:rPr>
              <a:t>Velocity-time graphs</a:t>
            </a:r>
          </a:p>
        </p:txBody>
      </p:sp>
      <p:graphicFrame>
        <p:nvGraphicFramePr>
          <p:cNvPr id="18435" name="Group 3"/>
          <p:cNvGraphicFramePr>
            <a:graphicFrameLocks noGrp="1"/>
          </p:cNvGraphicFramePr>
          <p:nvPr/>
        </p:nvGraphicFramePr>
        <p:xfrm>
          <a:off x="1905000" y="1752600"/>
          <a:ext cx="5791200" cy="3454400"/>
        </p:xfrm>
        <a:graphic>
          <a:graphicData uri="http://schemas.openxmlformats.org/drawingml/2006/table">
            <a:tbl>
              <a:tblPr/>
              <a:tblGrid>
                <a:gridCol w="1158875"/>
                <a:gridCol w="1157288"/>
                <a:gridCol w="1158875"/>
                <a:gridCol w="1157287"/>
                <a:gridCol w="1158875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69" name="Line 37"/>
          <p:cNvSpPr>
            <a:spLocks noChangeShapeType="1"/>
          </p:cNvSpPr>
          <p:nvPr/>
        </p:nvSpPr>
        <p:spPr bwMode="auto">
          <a:xfrm flipV="1">
            <a:off x="1905000" y="3505200"/>
            <a:ext cx="1143000" cy="16764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 flipV="1">
            <a:off x="3048000" y="3505200"/>
            <a:ext cx="1676400" cy="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1" name="Line 39"/>
          <p:cNvSpPr>
            <a:spLocks noChangeShapeType="1"/>
          </p:cNvSpPr>
          <p:nvPr/>
        </p:nvSpPr>
        <p:spPr bwMode="auto">
          <a:xfrm flipV="1">
            <a:off x="4724400" y="1752600"/>
            <a:ext cx="685800" cy="17526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2" name="Line 40"/>
          <p:cNvSpPr>
            <a:spLocks noChangeShapeType="1"/>
          </p:cNvSpPr>
          <p:nvPr/>
        </p:nvSpPr>
        <p:spPr bwMode="auto">
          <a:xfrm flipH="1" flipV="1">
            <a:off x="5410200" y="1752600"/>
            <a:ext cx="2286000" cy="3429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22567" name="Text Box 42"/>
          <p:cNvSpPr txBox="1">
            <a:spLocks noChangeArrowheads="1"/>
          </p:cNvSpPr>
          <p:nvPr/>
        </p:nvSpPr>
        <p:spPr bwMode="auto">
          <a:xfrm>
            <a:off x="228600" y="2819400"/>
            <a:ext cx="1447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dirty="0" smtClean="0">
                <a:solidFill>
                  <a:srgbClr val="FFFFFF"/>
                </a:solidFill>
              </a:rPr>
              <a:t>Velocity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dirty="0" smtClean="0">
                <a:solidFill>
                  <a:srgbClr val="FFFFFF"/>
                </a:solidFill>
              </a:rPr>
              <a:t>(m/s)</a:t>
            </a:r>
            <a:endParaRPr lang="en-GB" sz="2000" i="1" dirty="0" smtClean="0">
              <a:solidFill>
                <a:srgbClr val="FFFFFF"/>
              </a:solidFill>
            </a:endParaRPr>
          </a:p>
        </p:txBody>
      </p:sp>
      <p:sp>
        <p:nvSpPr>
          <p:cNvPr id="22568" name="Text Box 43"/>
          <p:cNvSpPr txBox="1">
            <a:spLocks noChangeArrowheads="1"/>
          </p:cNvSpPr>
          <p:nvPr/>
        </p:nvSpPr>
        <p:spPr bwMode="auto">
          <a:xfrm>
            <a:off x="8077200" y="5181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dirty="0" smtClean="0">
                <a:solidFill>
                  <a:srgbClr val="FFFFFF"/>
                </a:solidFill>
              </a:rPr>
              <a:t>T (s)</a:t>
            </a:r>
            <a:endParaRPr lang="en-GB" sz="2000" i="1" dirty="0" smtClean="0">
              <a:solidFill>
                <a:srgbClr val="FFFFFF"/>
              </a:solidFill>
            </a:endParaRP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228600" y="1066800"/>
            <a:ext cx="3048000" cy="2892425"/>
            <a:chOff x="144" y="672"/>
            <a:chExt cx="1920" cy="1822"/>
          </a:xfrm>
        </p:grpSpPr>
        <p:sp>
          <p:nvSpPr>
            <p:cNvPr id="22583" name="Text Box 45"/>
            <p:cNvSpPr txBox="1">
              <a:spLocks noChangeArrowheads="1"/>
            </p:cNvSpPr>
            <p:nvPr/>
          </p:nvSpPr>
          <p:spPr bwMode="auto">
            <a:xfrm>
              <a:off x="144" y="672"/>
              <a:ext cx="1920" cy="49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0000"/>
                  </a:solidFill>
                </a:rPr>
                <a:t>1) Upwards line =</a:t>
              </a:r>
            </a:p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22584" name="AutoShape 46"/>
            <p:cNvSpPr>
              <a:spLocks noChangeArrowheads="1"/>
            </p:cNvSpPr>
            <p:nvPr/>
          </p:nvSpPr>
          <p:spPr bwMode="auto">
            <a:xfrm rot="4772018">
              <a:off x="843" y="1784"/>
              <a:ext cx="1253" cy="167"/>
            </a:xfrm>
            <a:prstGeom prst="rightArrow">
              <a:avLst>
                <a:gd name="adj1" fmla="val 50000"/>
                <a:gd name="adj2" fmla="val 187575"/>
              </a:avLst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381000" y="3733800"/>
            <a:ext cx="3154363" cy="2903538"/>
            <a:chOff x="240" y="2352"/>
            <a:chExt cx="1987" cy="1829"/>
          </a:xfrm>
        </p:grpSpPr>
        <p:sp>
          <p:nvSpPr>
            <p:cNvPr id="22581" name="Text Box 48"/>
            <p:cNvSpPr txBox="1">
              <a:spLocks noChangeArrowheads="1"/>
            </p:cNvSpPr>
            <p:nvPr/>
          </p:nvSpPr>
          <p:spPr bwMode="auto">
            <a:xfrm>
              <a:off x="240" y="3687"/>
              <a:ext cx="1920" cy="49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0000"/>
                  </a:solidFill>
                </a:rPr>
                <a:t>2) Horizontal line =</a:t>
              </a:r>
            </a:p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22582" name="AutoShape 49"/>
            <p:cNvSpPr>
              <a:spLocks noChangeArrowheads="1"/>
            </p:cNvSpPr>
            <p:nvPr/>
          </p:nvSpPr>
          <p:spPr bwMode="auto">
            <a:xfrm rot="-4799231">
              <a:off x="1473" y="2991"/>
              <a:ext cx="1394" cy="115"/>
            </a:xfrm>
            <a:prstGeom prst="rightArrow">
              <a:avLst>
                <a:gd name="adj1" fmla="val 50000"/>
                <a:gd name="adj2" fmla="val 303043"/>
              </a:avLst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4953000" y="2867025"/>
            <a:ext cx="3048000" cy="3770313"/>
            <a:chOff x="3120" y="1806"/>
            <a:chExt cx="1920" cy="2375"/>
          </a:xfrm>
        </p:grpSpPr>
        <p:sp>
          <p:nvSpPr>
            <p:cNvPr id="22579" name="Text Box 51"/>
            <p:cNvSpPr txBox="1">
              <a:spLocks noChangeArrowheads="1"/>
            </p:cNvSpPr>
            <p:nvPr/>
          </p:nvSpPr>
          <p:spPr bwMode="auto">
            <a:xfrm>
              <a:off x="3120" y="3687"/>
              <a:ext cx="1920" cy="49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0000"/>
                  </a:solidFill>
                </a:rPr>
                <a:t>3) Steeper line =</a:t>
              </a:r>
            </a:p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22580" name="AutoShape 52"/>
            <p:cNvSpPr>
              <a:spLocks noChangeArrowheads="1"/>
            </p:cNvSpPr>
            <p:nvPr/>
          </p:nvSpPr>
          <p:spPr bwMode="auto">
            <a:xfrm rot="-7210431">
              <a:off x="2642" y="2749"/>
              <a:ext cx="2038" cy="152"/>
            </a:xfrm>
            <a:prstGeom prst="rightArrow">
              <a:avLst>
                <a:gd name="adj1" fmla="val 50000"/>
                <a:gd name="adj2" fmla="val 308320"/>
              </a:avLst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5791200" y="1676400"/>
            <a:ext cx="3048000" cy="1752600"/>
            <a:chOff x="3648" y="960"/>
            <a:chExt cx="1920" cy="1104"/>
          </a:xfrm>
        </p:grpSpPr>
        <p:sp>
          <p:nvSpPr>
            <p:cNvPr id="22577" name="Text Box 54"/>
            <p:cNvSpPr txBox="1">
              <a:spLocks noChangeArrowheads="1"/>
            </p:cNvSpPr>
            <p:nvPr/>
          </p:nvSpPr>
          <p:spPr bwMode="auto">
            <a:xfrm>
              <a:off x="3648" y="960"/>
              <a:ext cx="1920" cy="49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0000"/>
                  </a:solidFill>
                </a:rPr>
                <a:t>4) Downward line =</a:t>
              </a:r>
            </a:p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22578" name="AutoShape 55"/>
            <p:cNvSpPr>
              <a:spLocks noChangeArrowheads="1"/>
            </p:cNvSpPr>
            <p:nvPr/>
          </p:nvSpPr>
          <p:spPr bwMode="auto">
            <a:xfrm rot="7570499">
              <a:off x="4008" y="1608"/>
              <a:ext cx="768" cy="144"/>
            </a:xfrm>
            <a:prstGeom prst="rightArrow">
              <a:avLst>
                <a:gd name="adj1" fmla="val 50000"/>
                <a:gd name="adj2" fmla="val 133333"/>
              </a:avLst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18495" name="Text Box 63"/>
          <p:cNvSpPr txBox="1">
            <a:spLocks noChangeArrowheads="1"/>
          </p:cNvSpPr>
          <p:nvPr/>
        </p:nvSpPr>
        <p:spPr bwMode="auto">
          <a:xfrm>
            <a:off x="723900" y="1417638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b="1" smtClean="0">
                <a:solidFill>
                  <a:srgbClr val="3333CC"/>
                </a:solidFill>
              </a:rPr>
              <a:t>Accelerating</a:t>
            </a:r>
          </a:p>
        </p:txBody>
      </p:sp>
      <p:sp>
        <p:nvSpPr>
          <p:cNvPr id="18496" name="Text Box 64"/>
          <p:cNvSpPr txBox="1">
            <a:spLocks noChangeArrowheads="1"/>
          </p:cNvSpPr>
          <p:nvPr/>
        </p:nvSpPr>
        <p:spPr bwMode="auto">
          <a:xfrm>
            <a:off x="623888" y="6180138"/>
            <a:ext cx="246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b="1" smtClean="0">
                <a:solidFill>
                  <a:srgbClr val="3333CC"/>
                </a:solidFill>
              </a:rPr>
              <a:t>Constant speed</a:t>
            </a:r>
          </a:p>
        </p:txBody>
      </p:sp>
      <p:sp>
        <p:nvSpPr>
          <p:cNvPr id="18498" name="Text Box 66"/>
          <p:cNvSpPr txBox="1">
            <a:spLocks noChangeArrowheads="1"/>
          </p:cNvSpPr>
          <p:nvPr/>
        </p:nvSpPr>
        <p:spPr bwMode="auto">
          <a:xfrm>
            <a:off x="5170488" y="6180138"/>
            <a:ext cx="2700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b="1" smtClean="0">
                <a:solidFill>
                  <a:srgbClr val="3333CC"/>
                </a:solidFill>
              </a:rPr>
              <a:t>Accelerating</a:t>
            </a:r>
          </a:p>
        </p:txBody>
      </p:sp>
      <p:sp>
        <p:nvSpPr>
          <p:cNvPr id="18499" name="Text Box 67"/>
          <p:cNvSpPr txBox="1">
            <a:spLocks noChangeArrowheads="1"/>
          </p:cNvSpPr>
          <p:nvPr/>
        </p:nvSpPr>
        <p:spPr bwMode="auto">
          <a:xfrm>
            <a:off x="6227763" y="2032000"/>
            <a:ext cx="239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b="1" smtClean="0">
                <a:solidFill>
                  <a:srgbClr val="3333CC"/>
                </a:solidFill>
              </a:rPr>
              <a:t>Decelerating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9" grpId="0" animBg="1"/>
      <p:bldP spid="18470" grpId="0" animBg="1"/>
      <p:bldP spid="18471" grpId="0" animBg="1"/>
      <p:bldP spid="18472" grpId="0" animBg="1"/>
      <p:bldP spid="18495" grpId="0" autoUpdateAnimBg="0"/>
      <p:bldP spid="18495" grpId="1"/>
      <p:bldP spid="18496" grpId="0" autoUpdateAnimBg="0"/>
      <p:bldP spid="18496" grpId="1"/>
      <p:bldP spid="18498" grpId="0" autoUpdateAnimBg="0"/>
      <p:bldP spid="18498" grpId="1"/>
      <p:bldP spid="18499" grpId="0" autoUpdateAnimBg="0"/>
      <p:bldP spid="1849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>
                <a:ea typeface="+mj-ea"/>
              </a:rPr>
              <a:t>Velocity-time graphs</a:t>
            </a:r>
          </a:p>
        </p:txBody>
      </p:sp>
      <p:graphicFrame>
        <p:nvGraphicFramePr>
          <p:cNvPr id="18435" name="Group 3"/>
          <p:cNvGraphicFramePr>
            <a:graphicFrameLocks noGrp="1"/>
          </p:cNvGraphicFramePr>
          <p:nvPr/>
        </p:nvGraphicFramePr>
        <p:xfrm>
          <a:off x="1905000" y="1752600"/>
          <a:ext cx="5791200" cy="3454400"/>
        </p:xfrm>
        <a:graphic>
          <a:graphicData uri="http://schemas.openxmlformats.org/drawingml/2006/table">
            <a:tbl>
              <a:tblPr/>
              <a:tblGrid>
                <a:gridCol w="1158875"/>
                <a:gridCol w="1157288"/>
                <a:gridCol w="1158875"/>
                <a:gridCol w="1157287"/>
                <a:gridCol w="1158875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1143000" y="1295400"/>
            <a:ext cx="7620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80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60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40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20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2743200" y="53340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10	   20	     30	        40	50</a:t>
            </a:r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 flipV="1">
            <a:off x="1905000" y="3505200"/>
            <a:ext cx="1143000" cy="16764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 flipV="1">
            <a:off x="3048000" y="3505200"/>
            <a:ext cx="1219200" cy="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1" name="Line 39"/>
          <p:cNvSpPr>
            <a:spLocks noChangeShapeType="1"/>
          </p:cNvSpPr>
          <p:nvPr/>
        </p:nvSpPr>
        <p:spPr bwMode="auto">
          <a:xfrm flipV="1">
            <a:off x="4267200" y="2590800"/>
            <a:ext cx="1143000" cy="9144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18472" name="Line 40"/>
          <p:cNvSpPr>
            <a:spLocks noChangeShapeType="1"/>
          </p:cNvSpPr>
          <p:nvPr/>
        </p:nvSpPr>
        <p:spPr bwMode="auto">
          <a:xfrm flipH="1" flipV="1">
            <a:off x="5410200" y="2590800"/>
            <a:ext cx="2286000" cy="25908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23593" name="Text Box 42"/>
          <p:cNvSpPr txBox="1">
            <a:spLocks noChangeArrowheads="1"/>
          </p:cNvSpPr>
          <p:nvPr/>
        </p:nvSpPr>
        <p:spPr bwMode="auto">
          <a:xfrm>
            <a:off x="228600" y="2819400"/>
            <a:ext cx="1447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dirty="0" smtClean="0">
                <a:solidFill>
                  <a:srgbClr val="FFFFFF"/>
                </a:solidFill>
              </a:rPr>
              <a:t>Velocity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dirty="0" smtClean="0">
                <a:solidFill>
                  <a:srgbClr val="FFFFFF"/>
                </a:solidFill>
              </a:rPr>
              <a:t>(</a:t>
            </a:r>
            <a:r>
              <a:rPr lang="en-GB" sz="2000" i="1" dirty="0" err="1" smtClean="0">
                <a:solidFill>
                  <a:srgbClr val="FFFFFF"/>
                </a:solidFill>
              </a:rPr>
              <a:t>m/s</a:t>
            </a:r>
            <a:r>
              <a:rPr lang="en-GB" sz="2000" i="1" dirty="0" smtClean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23594" name="Text Box 43"/>
          <p:cNvSpPr txBox="1">
            <a:spLocks noChangeArrowheads="1"/>
          </p:cNvSpPr>
          <p:nvPr/>
        </p:nvSpPr>
        <p:spPr bwMode="auto">
          <a:xfrm>
            <a:off x="8077200" y="5181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dirty="0" err="1" smtClean="0">
                <a:solidFill>
                  <a:srgbClr val="FFFFFF"/>
                </a:solidFill>
              </a:rPr>
              <a:t>t</a:t>
            </a:r>
            <a:r>
              <a:rPr lang="en-GB" sz="2000" i="1" dirty="0" smtClean="0">
                <a:solidFill>
                  <a:srgbClr val="FFFFFF"/>
                </a:solidFill>
              </a:rPr>
              <a:t> (</a:t>
            </a:r>
            <a:r>
              <a:rPr lang="en-GB" sz="2000" i="1" dirty="0" err="1" smtClean="0">
                <a:solidFill>
                  <a:srgbClr val="FFFFFF"/>
                </a:solidFill>
              </a:rPr>
              <a:t>s</a:t>
            </a:r>
            <a:r>
              <a:rPr lang="en-GB" sz="2000" i="1" dirty="0" smtClean="0">
                <a:solidFill>
                  <a:srgbClr val="FFFFFF"/>
                </a:solidFill>
              </a:rPr>
              <a:t>)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228600" y="1066800"/>
            <a:ext cx="3048000" cy="2892425"/>
            <a:chOff x="144" y="672"/>
            <a:chExt cx="1920" cy="1822"/>
          </a:xfrm>
        </p:grpSpPr>
        <p:sp>
          <p:nvSpPr>
            <p:cNvPr id="23605" name="Text Box 45"/>
            <p:cNvSpPr txBox="1">
              <a:spLocks noChangeArrowheads="1"/>
            </p:cNvSpPr>
            <p:nvPr/>
          </p:nvSpPr>
          <p:spPr bwMode="auto">
            <a:xfrm>
              <a:off x="144" y="672"/>
              <a:ext cx="1920" cy="633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0000"/>
                  </a:solidFill>
                </a:rPr>
                <a:t>1) Upwards line =</a:t>
              </a:r>
            </a:p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23606" name="AutoShape 46"/>
            <p:cNvSpPr>
              <a:spLocks noChangeArrowheads="1"/>
            </p:cNvSpPr>
            <p:nvPr/>
          </p:nvSpPr>
          <p:spPr bwMode="auto">
            <a:xfrm rot="4772018">
              <a:off x="843" y="1784"/>
              <a:ext cx="1253" cy="167"/>
            </a:xfrm>
            <a:prstGeom prst="rightArrow">
              <a:avLst>
                <a:gd name="adj1" fmla="val 50000"/>
                <a:gd name="adj2" fmla="val 187575"/>
              </a:avLst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381000" y="3733800"/>
            <a:ext cx="3154363" cy="3124200"/>
            <a:chOff x="240" y="2352"/>
            <a:chExt cx="1987" cy="1968"/>
          </a:xfrm>
        </p:grpSpPr>
        <p:sp>
          <p:nvSpPr>
            <p:cNvPr id="23603" name="Text Box 48"/>
            <p:cNvSpPr txBox="1">
              <a:spLocks noChangeArrowheads="1"/>
            </p:cNvSpPr>
            <p:nvPr/>
          </p:nvSpPr>
          <p:spPr bwMode="auto">
            <a:xfrm>
              <a:off x="240" y="3687"/>
              <a:ext cx="1920" cy="633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0000"/>
                  </a:solidFill>
                </a:rPr>
                <a:t>2) Horizontal line =</a:t>
              </a:r>
            </a:p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23604" name="AutoShape 49"/>
            <p:cNvSpPr>
              <a:spLocks noChangeArrowheads="1"/>
            </p:cNvSpPr>
            <p:nvPr/>
          </p:nvSpPr>
          <p:spPr bwMode="auto">
            <a:xfrm rot="-4799231">
              <a:off x="1473" y="2991"/>
              <a:ext cx="1394" cy="115"/>
            </a:xfrm>
            <a:prstGeom prst="rightArrow">
              <a:avLst>
                <a:gd name="adj1" fmla="val 50000"/>
                <a:gd name="adj2" fmla="val 303043"/>
              </a:avLst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4953000" y="3260725"/>
            <a:ext cx="3048000" cy="3597275"/>
            <a:chOff x="3120" y="2054"/>
            <a:chExt cx="1920" cy="2266"/>
          </a:xfrm>
        </p:grpSpPr>
        <p:sp>
          <p:nvSpPr>
            <p:cNvPr id="23601" name="Text Box 51"/>
            <p:cNvSpPr txBox="1">
              <a:spLocks noChangeArrowheads="1"/>
            </p:cNvSpPr>
            <p:nvPr/>
          </p:nvSpPr>
          <p:spPr bwMode="auto">
            <a:xfrm>
              <a:off x="3120" y="3687"/>
              <a:ext cx="1920" cy="633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0000"/>
                  </a:solidFill>
                </a:rPr>
                <a:t>3) Upwards line =</a:t>
              </a:r>
            </a:p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23602" name="AutoShape 52"/>
            <p:cNvSpPr>
              <a:spLocks noChangeArrowheads="1"/>
            </p:cNvSpPr>
            <p:nvPr/>
          </p:nvSpPr>
          <p:spPr bwMode="auto">
            <a:xfrm rot="-7210431">
              <a:off x="2484" y="2870"/>
              <a:ext cx="1776" cy="144"/>
            </a:xfrm>
            <a:prstGeom prst="rightArrow">
              <a:avLst>
                <a:gd name="adj1" fmla="val 50000"/>
                <a:gd name="adj2" fmla="val 308333"/>
              </a:avLst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5791200" y="1676400"/>
            <a:ext cx="3048000" cy="1752600"/>
            <a:chOff x="3648" y="960"/>
            <a:chExt cx="1920" cy="1104"/>
          </a:xfrm>
        </p:grpSpPr>
        <p:sp>
          <p:nvSpPr>
            <p:cNvPr id="23599" name="Text Box 54"/>
            <p:cNvSpPr txBox="1">
              <a:spLocks noChangeArrowheads="1"/>
            </p:cNvSpPr>
            <p:nvPr/>
          </p:nvSpPr>
          <p:spPr bwMode="auto">
            <a:xfrm>
              <a:off x="3648" y="960"/>
              <a:ext cx="1920" cy="633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2400" smtClean="0">
                  <a:solidFill>
                    <a:srgbClr val="000000"/>
                  </a:solidFill>
                </a:rPr>
                <a:t>4) Downward line =</a:t>
              </a:r>
            </a:p>
            <a:p>
              <a:pPr marL="457200" indent="-457200" algn="ctr" defTabSz="914400"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GB" sz="2400" smtClean="0">
                <a:solidFill>
                  <a:srgbClr val="FFFFFF"/>
                </a:solidFill>
              </a:endParaRPr>
            </a:p>
          </p:txBody>
        </p:sp>
        <p:sp>
          <p:nvSpPr>
            <p:cNvPr id="23600" name="AutoShape 55"/>
            <p:cNvSpPr>
              <a:spLocks noChangeArrowheads="1"/>
            </p:cNvSpPr>
            <p:nvPr/>
          </p:nvSpPr>
          <p:spPr bwMode="auto">
            <a:xfrm rot="7570499">
              <a:off x="4008" y="1608"/>
              <a:ext cx="768" cy="144"/>
            </a:xfrm>
            <a:prstGeom prst="rightArrow">
              <a:avLst>
                <a:gd name="adj1" fmla="val 50000"/>
                <a:gd name="adj2" fmla="val 133333"/>
              </a:avLst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9" grpId="0" animBg="1"/>
      <p:bldP spid="18470" grpId="0" animBg="1"/>
      <p:bldP spid="18471" grpId="0" animBg="1"/>
      <p:bldP spid="184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5"/>
          <p:cNvSpPr txBox="1">
            <a:spLocks noChangeArrowheads="1"/>
          </p:cNvSpPr>
          <p:nvPr/>
        </p:nvSpPr>
        <p:spPr bwMode="auto">
          <a:xfrm>
            <a:off x="1143000" y="0"/>
            <a:ext cx="7620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80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60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40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20</a:t>
            </a:r>
          </a:p>
          <a:p>
            <a:pPr algn="r" defTabSz="914400" fontAlgn="base">
              <a:lnSpc>
                <a:spcPct val="1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24579" name="Text Box 56"/>
          <p:cNvSpPr txBox="1">
            <a:spLocks noChangeArrowheads="1"/>
          </p:cNvSpPr>
          <p:nvPr/>
        </p:nvSpPr>
        <p:spPr bwMode="auto">
          <a:xfrm>
            <a:off x="304800" y="4800600"/>
            <a:ext cx="85344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dirty="0" smtClean="0">
                <a:solidFill>
                  <a:srgbClr val="99FFCC"/>
                </a:solidFill>
              </a:rPr>
              <a:t>How fast was the object going after 10 seconds?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dirty="0" smtClean="0">
                <a:solidFill>
                  <a:srgbClr val="99FFCC"/>
                </a:solidFill>
              </a:rPr>
              <a:t>What is the acceleration from 20 to 30 seconds?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dirty="0" smtClean="0">
                <a:solidFill>
                  <a:srgbClr val="99FFCC"/>
                </a:solidFill>
              </a:rPr>
              <a:t>What was the deceleration from 30 to 50s?</a:t>
            </a:r>
          </a:p>
          <a:p>
            <a:pPr marL="457200" indent="-457200" defTabSz="914400" fontAlgn="base">
              <a:spcBef>
                <a:spcPct val="50000"/>
              </a:spcBef>
              <a:spcAft>
                <a:spcPct val="0"/>
              </a:spcAft>
              <a:buFontTx/>
              <a:buAutoNum type="arabicParenR"/>
            </a:pPr>
            <a:r>
              <a:rPr lang="en-GB" sz="2000" i="1" dirty="0" smtClean="0">
                <a:solidFill>
                  <a:srgbClr val="99FFCC"/>
                </a:solidFill>
              </a:rPr>
              <a:t>How far did the object travel altogether</a:t>
            </a:r>
            <a:r>
              <a:rPr lang="en-GB" sz="2000" i="1" dirty="0" smtClean="0">
                <a:solidFill>
                  <a:srgbClr val="99FFCC"/>
                </a:solidFill>
              </a:rPr>
              <a:t>? </a:t>
            </a:r>
            <a:r>
              <a:rPr lang="en-GB" sz="2000" i="1" smtClean="0">
                <a:solidFill>
                  <a:srgbClr val="99FFCC"/>
                </a:solidFill>
              </a:rPr>
              <a:t>(HT)</a:t>
            </a:r>
            <a:endParaRPr lang="en-GB" sz="2000" i="1" dirty="0" smtClean="0">
              <a:solidFill>
                <a:srgbClr val="99FFCC"/>
              </a:solidFill>
            </a:endParaRPr>
          </a:p>
        </p:txBody>
      </p:sp>
      <p:graphicFrame>
        <p:nvGraphicFramePr>
          <p:cNvPr id="19552" name="Group 96"/>
          <p:cNvGraphicFramePr>
            <a:graphicFrameLocks noGrp="1"/>
          </p:cNvGraphicFramePr>
          <p:nvPr/>
        </p:nvGraphicFramePr>
        <p:xfrm>
          <a:off x="1981200" y="533400"/>
          <a:ext cx="5715000" cy="3454400"/>
        </p:xfrm>
        <a:graphic>
          <a:graphicData uri="http://schemas.openxmlformats.org/drawingml/2006/table">
            <a:tbl>
              <a:tblPr/>
              <a:tblGrid>
                <a:gridCol w="1082675"/>
                <a:gridCol w="1157288"/>
                <a:gridCol w="1158875"/>
                <a:gridCol w="1157287"/>
                <a:gridCol w="1158875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12" name="Text Box 89"/>
          <p:cNvSpPr txBox="1">
            <a:spLocks noChangeArrowheads="1"/>
          </p:cNvSpPr>
          <p:nvPr/>
        </p:nvSpPr>
        <p:spPr bwMode="auto">
          <a:xfrm>
            <a:off x="2743200" y="41148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smtClean="0">
                <a:solidFill>
                  <a:srgbClr val="FFFFFF"/>
                </a:solidFill>
              </a:rPr>
              <a:t>10	   20	     30	        40	50</a:t>
            </a:r>
          </a:p>
        </p:txBody>
      </p:sp>
      <p:sp>
        <p:nvSpPr>
          <p:cNvPr id="24613" name="Line 90"/>
          <p:cNvSpPr>
            <a:spLocks noChangeShapeType="1"/>
          </p:cNvSpPr>
          <p:nvPr/>
        </p:nvSpPr>
        <p:spPr bwMode="auto">
          <a:xfrm flipV="1">
            <a:off x="1905000" y="2286000"/>
            <a:ext cx="1143000" cy="16764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24614" name="Line 91"/>
          <p:cNvSpPr>
            <a:spLocks noChangeShapeType="1"/>
          </p:cNvSpPr>
          <p:nvPr/>
        </p:nvSpPr>
        <p:spPr bwMode="auto">
          <a:xfrm flipV="1">
            <a:off x="3048000" y="2286000"/>
            <a:ext cx="1219200" cy="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24615" name="Line 92"/>
          <p:cNvSpPr>
            <a:spLocks noChangeShapeType="1"/>
          </p:cNvSpPr>
          <p:nvPr/>
        </p:nvSpPr>
        <p:spPr bwMode="auto">
          <a:xfrm flipV="1">
            <a:off x="4267200" y="1371600"/>
            <a:ext cx="1143000" cy="9144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24616" name="Line 93"/>
          <p:cNvSpPr>
            <a:spLocks noChangeShapeType="1"/>
          </p:cNvSpPr>
          <p:nvPr/>
        </p:nvSpPr>
        <p:spPr bwMode="auto">
          <a:xfrm flipH="1" flipV="1">
            <a:off x="5410200" y="1371600"/>
            <a:ext cx="2286000" cy="25908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srgbClr val="FFFFFF"/>
              </a:solidFill>
            </a:endParaRPr>
          </a:p>
        </p:txBody>
      </p:sp>
      <p:sp>
        <p:nvSpPr>
          <p:cNvPr id="24617" name="Text Box 94"/>
          <p:cNvSpPr txBox="1">
            <a:spLocks noChangeArrowheads="1"/>
          </p:cNvSpPr>
          <p:nvPr/>
        </p:nvSpPr>
        <p:spPr bwMode="auto">
          <a:xfrm>
            <a:off x="228600" y="1600200"/>
            <a:ext cx="1447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smtClean="0">
                <a:solidFill>
                  <a:srgbClr val="FFFFFF"/>
                </a:solidFill>
              </a:rPr>
              <a:t>Velocity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smtClean="0">
                <a:solidFill>
                  <a:srgbClr val="FFFFFF"/>
                </a:solidFill>
              </a:rPr>
              <a:t>m/s</a:t>
            </a:r>
          </a:p>
        </p:txBody>
      </p:sp>
      <p:sp>
        <p:nvSpPr>
          <p:cNvPr id="24618" name="Text Box 95"/>
          <p:cNvSpPr txBox="1">
            <a:spLocks noChangeArrowheads="1"/>
          </p:cNvSpPr>
          <p:nvPr/>
        </p:nvSpPr>
        <p:spPr bwMode="auto">
          <a:xfrm>
            <a:off x="7772400" y="34290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2000" i="1" smtClean="0">
                <a:solidFill>
                  <a:srgbClr val="FFFFFF"/>
                </a:solidFill>
              </a:rPr>
              <a:t>T/s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omic Sans MS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152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1_Default Design</vt:lpstr>
      <vt:lpstr>Velocity-Time Graphs</vt:lpstr>
      <vt:lpstr>Velocity-time graphs</vt:lpstr>
      <vt:lpstr>Velocity-time graphs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Terminal Velocity</dc:title>
  <dc:creator>Mr N. Keefe</dc:creator>
  <cp:lastModifiedBy>keefen02</cp:lastModifiedBy>
  <cp:revision>9</cp:revision>
  <dcterms:created xsi:type="dcterms:W3CDTF">2010-09-09T17:25:56Z</dcterms:created>
  <dcterms:modified xsi:type="dcterms:W3CDTF">2010-09-28T11:26:55Z</dcterms:modified>
</cp:coreProperties>
</file>